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0" r:id="rId8"/>
    <p:sldId id="311" r:id="rId9"/>
    <p:sldId id="312" r:id="rId10"/>
    <p:sldId id="313" r:id="rId11"/>
    <p:sldId id="314" r:id="rId12"/>
    <p:sldId id="31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15" d="100"/>
          <a:sy n="115" d="100"/>
        </p:scale>
        <p:origin x="16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9/22/2025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9/22/2025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9/22/2025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9/22/2025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9/22/2025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9/22/2025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9/22/2025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9/22/2025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incident-management/on-call/improving-on-call#you-built-it-you-maintain-it" TargetMode="External"/><Relationship Id="rId2" Type="http://schemas.openxmlformats.org/officeDocument/2006/relationships/hyperlink" Target="https://www.scribd.com/presentation/659921218/PRACTICES-FOR-PAGER-ROTATION-DUTIE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288157" y="639097"/>
            <a:ext cx="5691807" cy="3494791"/>
          </a:xfrm>
        </p:spPr>
        <p:txBody>
          <a:bodyPr>
            <a:normAutofit fontScale="90000"/>
          </a:bodyPr>
          <a:lstStyle/>
          <a:p>
            <a:r>
              <a:rPr lang="en-US" dirty="0"/>
              <a:t>Pager Rotation Duties in DevOps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fontScale="47500" lnSpcReduction="20000"/>
          </a:bodyPr>
          <a:lstStyle/>
          <a:p>
            <a:r>
              <a:rPr lang="en-US" dirty="0"/>
              <a:t>Andrew Stiles</a:t>
            </a:r>
          </a:p>
          <a:p>
            <a:r>
              <a:rPr lang="en-US" dirty="0"/>
              <a:t>CSD-380</a:t>
            </a:r>
          </a:p>
          <a:p>
            <a:r>
              <a:rPr lang="en-US" dirty="0"/>
              <a:t>Assignment 7-2</a:t>
            </a:r>
          </a:p>
          <a:p>
            <a:r>
              <a:rPr lang="en-US" dirty="0"/>
              <a:t>9/22/2025</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 name="Straight Connector 2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a:t>Introduction and Agenda</a:t>
            </a:r>
          </a:p>
        </p:txBody>
      </p:sp>
      <p:pic>
        <p:nvPicPr>
          <p:cNvPr id="14" name="Picture 13" descr="Overhead view of designers with fabric swatches in conference room">
            <a:extLst>
              <a:ext uri="{FF2B5EF4-FFF2-40B4-BE49-F238E27FC236}">
                <a16:creationId xmlns:a16="http://schemas.microsoft.com/office/drawing/2014/main" id="{3DF55976-3B92-411B-8E87-48191609916D}"/>
              </a:ext>
            </a:extLst>
          </p:cNvPr>
          <p:cNvPicPr>
            <a:picLocks noChangeAspect="1"/>
          </p:cNvPicPr>
          <p:nvPr/>
        </p:nvPicPr>
        <p:blipFill>
          <a:blip r:embed="rId3"/>
          <a:srcRect l="37246" r="18174" b="-1"/>
          <a:stretch>
            <a:fillRect/>
          </a:stretch>
        </p:blipFill>
        <p:spPr>
          <a:xfrm>
            <a:off x="20" y="10"/>
            <a:ext cx="4580077" cy="6857990"/>
          </a:xfrm>
          <a:prstGeom prst="rect">
            <a:avLst/>
          </a:prstGeom>
        </p:spPr>
      </p:pic>
      <p:cxnSp>
        <p:nvCxnSpPr>
          <p:cNvPr id="25" name="Straight Connector 2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D900E4E-DDC3-D98A-6A90-1727A9D58104}"/>
              </a:ext>
            </a:extLst>
          </p:cNvPr>
          <p:cNvSpPr>
            <a:spLocks noGrp="1"/>
          </p:cNvSpPr>
          <p:nvPr>
            <p:ph idx="1"/>
          </p:nvPr>
        </p:nvSpPr>
        <p:spPr>
          <a:xfrm>
            <a:off x="5116784" y="2546224"/>
            <a:ext cx="5977938" cy="4024833"/>
          </a:xfrm>
        </p:spPr>
        <p:txBody>
          <a:bodyPr vert="horz" lIns="0" tIns="45720" rIns="0" bIns="45720" rtlCol="0">
            <a:normAutofit lnSpcReduction="10000"/>
          </a:bodyPr>
          <a:lstStyle/>
          <a:p>
            <a:pPr>
              <a:lnSpc>
                <a:spcPct val="90000"/>
              </a:lnSpc>
            </a:pPr>
            <a:r>
              <a:rPr lang="en-US" sz="1800" b="1" dirty="0">
                <a:solidFill>
                  <a:srgbClr val="FFFFFF"/>
                </a:solidFill>
              </a:rPr>
              <a:t>Introduction:</a:t>
            </a:r>
          </a:p>
          <a:p>
            <a:pPr>
              <a:lnSpc>
                <a:spcPct val="90000"/>
              </a:lnSpc>
            </a:pPr>
            <a:r>
              <a:rPr lang="en-US" sz="1600" dirty="0">
                <a:solidFill>
                  <a:srgbClr val="FFFFFF"/>
                </a:solidFill>
              </a:rPr>
              <a:t>Pager rotation in DevOps means sharing on-call duties for production issues across the whole team. Instead of only Operations handling outages, developers and managers also take shifts. This ensures faster fixes, greater accountability, and better reliability.</a:t>
            </a:r>
          </a:p>
          <a:p>
            <a:pPr>
              <a:lnSpc>
                <a:spcPct val="90000"/>
              </a:lnSpc>
            </a:pPr>
            <a:r>
              <a:rPr lang="en-US" sz="1800" b="1" dirty="0">
                <a:solidFill>
                  <a:srgbClr val="FFFFFF"/>
                </a:solidFill>
              </a:rPr>
              <a:t>Agenda:</a:t>
            </a:r>
          </a:p>
          <a:p>
            <a:pPr>
              <a:lnSpc>
                <a:spcPct val="90000"/>
              </a:lnSpc>
              <a:buFont typeface="Arial" panose="020B0604020202020204" pitchFamily="34" charset="0"/>
              <a:buChar char="•"/>
            </a:pPr>
            <a:r>
              <a:rPr lang="en-US" sz="1600" dirty="0">
                <a:solidFill>
                  <a:srgbClr val="FFFFFF"/>
                </a:solidFill>
              </a:rPr>
              <a:t>Textbook Perspective</a:t>
            </a:r>
          </a:p>
          <a:p>
            <a:pPr>
              <a:lnSpc>
                <a:spcPct val="90000"/>
              </a:lnSpc>
              <a:buFont typeface="Arial" panose="020B0604020202020204" pitchFamily="34" charset="0"/>
              <a:buChar char="•"/>
            </a:pPr>
            <a:r>
              <a:rPr lang="en-US" sz="1600" dirty="0">
                <a:solidFill>
                  <a:srgbClr val="FFFFFF"/>
                </a:solidFill>
              </a:rPr>
              <a:t>Shared Responsibility</a:t>
            </a:r>
          </a:p>
          <a:p>
            <a:pPr>
              <a:lnSpc>
                <a:spcPct val="90000"/>
              </a:lnSpc>
              <a:buFont typeface="Arial" panose="020B0604020202020204" pitchFamily="34" charset="0"/>
              <a:buChar char="•"/>
            </a:pPr>
            <a:r>
              <a:rPr lang="en-US" sz="1600" dirty="0">
                <a:solidFill>
                  <a:srgbClr val="FFFFFF"/>
                </a:solidFill>
              </a:rPr>
              <a:t>“You Built it, You Maintain it”</a:t>
            </a:r>
          </a:p>
          <a:p>
            <a:pPr>
              <a:lnSpc>
                <a:spcPct val="90000"/>
              </a:lnSpc>
              <a:buFont typeface="Arial" panose="020B0604020202020204" pitchFamily="34" charset="0"/>
              <a:buChar char="•"/>
            </a:pPr>
            <a:r>
              <a:rPr lang="en-US" sz="1600" dirty="0">
                <a:solidFill>
                  <a:srgbClr val="FFFFFF"/>
                </a:solidFill>
              </a:rPr>
              <a:t>Balance and Fairness</a:t>
            </a:r>
          </a:p>
          <a:p>
            <a:pPr>
              <a:lnSpc>
                <a:spcPct val="90000"/>
              </a:lnSpc>
              <a:buFont typeface="Arial" panose="020B0604020202020204" pitchFamily="34" charset="0"/>
              <a:buChar char="•"/>
            </a:pPr>
            <a:r>
              <a:rPr lang="en-US" sz="1600" dirty="0">
                <a:solidFill>
                  <a:srgbClr val="FFFFFF"/>
                </a:solidFill>
              </a:rPr>
              <a:t>Improve Feedback Loops</a:t>
            </a:r>
          </a:p>
          <a:p>
            <a:pPr>
              <a:lnSpc>
                <a:spcPct val="90000"/>
              </a:lnSpc>
              <a:buFont typeface="Arial" panose="020B0604020202020204" pitchFamily="34" charset="0"/>
              <a:buChar char="•"/>
            </a:pPr>
            <a:r>
              <a:rPr lang="en-US" sz="1600" dirty="0">
                <a:solidFill>
                  <a:srgbClr val="FFFFFF"/>
                </a:solidFill>
              </a:rPr>
              <a:t>Lessons Learned and Conclusion</a:t>
            </a:r>
          </a:p>
          <a:p>
            <a:pPr>
              <a:lnSpc>
                <a:spcPct val="90000"/>
              </a:lnSpc>
            </a:pPr>
            <a:endParaRPr lang="en-US" sz="1100" dirty="0">
              <a:solidFill>
                <a:srgbClr val="FFFFFF"/>
              </a:solidFill>
            </a:endParaRPr>
          </a:p>
        </p:txBody>
      </p:sp>
      <p:sp>
        <p:nvSpPr>
          <p:cNvPr id="7" name="Content Placeholder 5">
            <a:extLst>
              <a:ext uri="{FF2B5EF4-FFF2-40B4-BE49-F238E27FC236}">
                <a16:creationId xmlns:a16="http://schemas.microsoft.com/office/drawing/2014/main" id="{0FFFEB7F-AF9A-962C-6445-8CCA756A02EF}"/>
              </a:ext>
            </a:extLst>
          </p:cNvPr>
          <p:cNvSpPr txBox="1">
            <a:spLocks/>
          </p:cNvSpPr>
          <p:nvPr/>
        </p:nvSpPr>
        <p:spPr>
          <a:xfrm>
            <a:off x="5419228" y="3101008"/>
            <a:ext cx="3154930" cy="291238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26552259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BA5A6-1611-43B3-5414-A29F230ED55E}"/>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a:t>Textbook Perspective</a:t>
            </a:r>
          </a:p>
        </p:txBody>
      </p:sp>
      <p:pic>
        <p:nvPicPr>
          <p:cNvPr id="8" name="Content Placeholder 7" descr="Person using laptop computer">
            <a:extLst>
              <a:ext uri="{FF2B5EF4-FFF2-40B4-BE49-F238E27FC236}">
                <a16:creationId xmlns:a16="http://schemas.microsoft.com/office/drawing/2014/main" id="{8B965EB3-CEE8-A214-4C70-2484C34106E0}"/>
              </a:ext>
            </a:extLst>
          </p:cNvPr>
          <p:cNvPicPr>
            <a:picLocks noGrp="1" noChangeAspect="1"/>
          </p:cNvPicPr>
          <p:nvPr>
            <p:ph sz="half" idx="2"/>
          </p:nvPr>
        </p:nvPicPr>
        <p:blipFill>
          <a:blip r:embed="rId2"/>
          <a:srcRect l="29505" r="32094" b="-1"/>
          <a:stretch>
            <a:fillRect/>
          </a:stretch>
        </p:blipFill>
        <p:spPr>
          <a:xfrm>
            <a:off x="1448547" y="645106"/>
            <a:ext cx="3504637" cy="5247747"/>
          </a:xfrm>
          <a:prstGeom prst="rect">
            <a:avLst/>
          </a:prstGeom>
        </p:spPr>
      </p:pic>
      <p:cxnSp>
        <p:nvCxnSpPr>
          <p:cNvPr id="30" name="Straight Connector 29">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B4F87736-8A7C-66CC-27F4-8AA93435BE63}"/>
              </a:ext>
            </a:extLst>
          </p:cNvPr>
          <p:cNvSpPr>
            <a:spLocks noGrp="1" noChangeArrowheads="1"/>
          </p:cNvSpPr>
          <p:nvPr>
            <p:ph sz="half" idx="1"/>
          </p:nvPr>
        </p:nvSpPr>
        <p:spPr bwMode="auto">
          <a:xfrm>
            <a:off x="6411684" y="2407436"/>
            <a:ext cx="5127172" cy="34616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45720" rIns="0" bIns="45720" numCol="1" rtlCol="0" anchorCtr="0" compatLnSpc="1">
            <a:prstTxWarp prst="textNoShape">
              <a:avLst/>
            </a:prstTxWarp>
            <a:normAutofit/>
          </a:bodyPr>
          <a:lstStyle/>
          <a:p>
            <a:pPr fontAlgn="base">
              <a:lnSpc>
                <a:spcPct val="90000"/>
              </a:lnSpc>
              <a:spcBef>
                <a:spcPct val="0"/>
              </a:spcBef>
              <a:spcAft>
                <a:spcPts val="600"/>
              </a:spcAft>
              <a:buClrTx/>
              <a:buSzTx/>
              <a:buFont typeface="Calibri" panose="020F0502020204030204" pitchFamily="34" charset="0"/>
              <a:buChar char="•"/>
            </a:pPr>
            <a:r>
              <a:rPr kumimoji="0" lang="en-US" altLang="en-US" sz="1400" b="0" i="0" u="none" strike="noStrike" cap="none" normalizeH="0" baseline="0">
                <a:ln>
                  <a:noFill/>
                </a:ln>
                <a:effectLst/>
              </a:rPr>
              <a:t>Problems in production still occur, even after smooth deployments</a:t>
            </a:r>
          </a:p>
          <a:p>
            <a:pPr fontAlgn="base">
              <a:lnSpc>
                <a:spcPct val="90000"/>
              </a:lnSpc>
              <a:spcBef>
                <a:spcPct val="0"/>
              </a:spcBef>
              <a:spcAft>
                <a:spcPts val="600"/>
              </a:spcAft>
              <a:buClrTx/>
              <a:buSzTx/>
              <a:buFont typeface="Calibri" panose="020F0502020204030204" pitchFamily="34" charset="0"/>
              <a:buChar char="•"/>
            </a:pPr>
            <a:endParaRPr kumimoji="0" lang="en-US" altLang="en-US" sz="1400" b="0" i="0" u="none" strike="noStrike" cap="none" normalizeH="0" baseline="0">
              <a:ln>
                <a:noFill/>
              </a:ln>
              <a:effectLst/>
            </a:endParaRPr>
          </a:p>
          <a:p>
            <a:pPr fontAlgn="base">
              <a:lnSpc>
                <a:spcPct val="90000"/>
              </a:lnSpc>
              <a:spcBef>
                <a:spcPct val="0"/>
              </a:spcBef>
              <a:spcAft>
                <a:spcPts val="600"/>
              </a:spcAft>
              <a:buClrTx/>
              <a:buSzTx/>
              <a:buFont typeface="Calibri" panose="020F0502020204030204" pitchFamily="34" charset="0"/>
              <a:buChar char="•"/>
            </a:pPr>
            <a:r>
              <a:rPr kumimoji="0" lang="en-US" altLang="en-US" sz="1400" b="0" i="0" u="none" strike="noStrike" cap="none" normalizeH="0" baseline="0">
                <a:ln>
                  <a:noFill/>
                </a:ln>
                <a:effectLst/>
              </a:rPr>
              <a:t>If only Ops handles incidents, issues can repeat for weeks or months</a:t>
            </a:r>
          </a:p>
          <a:p>
            <a:pPr fontAlgn="base">
              <a:lnSpc>
                <a:spcPct val="90000"/>
              </a:lnSpc>
              <a:spcBef>
                <a:spcPct val="0"/>
              </a:spcBef>
              <a:spcAft>
                <a:spcPts val="600"/>
              </a:spcAft>
              <a:buClrTx/>
              <a:buSzTx/>
              <a:buFont typeface="Calibri" panose="020F0502020204030204" pitchFamily="34" charset="0"/>
              <a:buChar char="•"/>
            </a:pPr>
            <a:endParaRPr kumimoji="0" lang="en-US" altLang="en-US" sz="1400" b="0" i="0" u="none" strike="noStrike" cap="none" normalizeH="0" baseline="0">
              <a:ln>
                <a:noFill/>
              </a:ln>
              <a:effectLst/>
            </a:endParaRPr>
          </a:p>
          <a:p>
            <a:pPr fontAlgn="base">
              <a:lnSpc>
                <a:spcPct val="90000"/>
              </a:lnSpc>
              <a:spcBef>
                <a:spcPct val="0"/>
              </a:spcBef>
              <a:spcAft>
                <a:spcPts val="600"/>
              </a:spcAft>
              <a:buClrTx/>
              <a:buSzTx/>
              <a:buFont typeface="Calibri" panose="020F0502020204030204" pitchFamily="34" charset="0"/>
              <a:buChar char="•"/>
            </a:pPr>
            <a:r>
              <a:rPr kumimoji="0" lang="en-US" altLang="en-US" sz="1400" b="0" i="0" u="none" strike="noStrike" cap="none" normalizeH="0" baseline="0">
                <a:ln>
                  <a:noFill/>
                </a:ln>
                <a:effectLst/>
              </a:rPr>
              <a:t>Shared pager duty = developers, managers, and architects join on-call rotation</a:t>
            </a:r>
          </a:p>
          <a:p>
            <a:pPr fontAlgn="base">
              <a:lnSpc>
                <a:spcPct val="90000"/>
              </a:lnSpc>
              <a:spcBef>
                <a:spcPct val="0"/>
              </a:spcBef>
              <a:spcAft>
                <a:spcPts val="600"/>
              </a:spcAft>
              <a:buClrTx/>
              <a:buSzTx/>
              <a:buFont typeface="Calibri" panose="020F0502020204030204" pitchFamily="34" charset="0"/>
              <a:buChar char="•"/>
            </a:pPr>
            <a:endParaRPr kumimoji="0" lang="en-US" altLang="en-US" sz="1400" b="0" i="0" u="none" strike="noStrike" cap="none" normalizeH="0" baseline="0">
              <a:ln>
                <a:noFill/>
              </a:ln>
              <a:effectLst/>
            </a:endParaRPr>
          </a:p>
          <a:p>
            <a:pPr fontAlgn="base">
              <a:lnSpc>
                <a:spcPct val="90000"/>
              </a:lnSpc>
              <a:spcBef>
                <a:spcPct val="0"/>
              </a:spcBef>
              <a:spcAft>
                <a:spcPts val="600"/>
              </a:spcAft>
              <a:buClrTx/>
              <a:buSzTx/>
              <a:buFont typeface="Calibri" panose="020F0502020204030204" pitchFamily="34" charset="0"/>
              <a:buChar char="•"/>
            </a:pPr>
            <a:r>
              <a:rPr kumimoji="0" lang="en-US" altLang="en-US" sz="1400" b="0" i="0" u="none" strike="noStrike" cap="none" normalizeH="0" baseline="0">
                <a:ln>
                  <a:noFill/>
                </a:ln>
                <a:effectLst/>
              </a:rPr>
              <a:t>Waking up developers at 2 AM -&gt; defects fixed faster, higher accountability</a:t>
            </a:r>
          </a:p>
          <a:p>
            <a:pPr fontAlgn="base">
              <a:lnSpc>
                <a:spcPct val="90000"/>
              </a:lnSpc>
              <a:spcBef>
                <a:spcPct val="0"/>
              </a:spcBef>
              <a:spcAft>
                <a:spcPts val="600"/>
              </a:spcAft>
              <a:buClrTx/>
              <a:buSzTx/>
              <a:buFont typeface="Calibri" panose="020F0502020204030204" pitchFamily="34" charset="0"/>
              <a:buChar char="•"/>
            </a:pPr>
            <a:endParaRPr kumimoji="0" lang="en-US" altLang="en-US" sz="1400" b="0" i="0" u="none" strike="noStrike" cap="none" normalizeH="0" baseline="0">
              <a:ln>
                <a:noFill/>
              </a:ln>
              <a:effectLst/>
            </a:endParaRPr>
          </a:p>
          <a:p>
            <a:pPr fontAlgn="base">
              <a:lnSpc>
                <a:spcPct val="90000"/>
              </a:lnSpc>
              <a:spcBef>
                <a:spcPct val="0"/>
              </a:spcBef>
              <a:spcAft>
                <a:spcPts val="600"/>
              </a:spcAft>
              <a:buClrTx/>
              <a:buSzTx/>
              <a:buFont typeface="Calibri" panose="020F0502020204030204" pitchFamily="34" charset="0"/>
              <a:buChar char="•"/>
            </a:pPr>
            <a:r>
              <a:rPr kumimoji="0" lang="en-US" altLang="en-US" sz="1400" b="0" i="0" u="none" strike="noStrike" cap="none" normalizeH="0" baseline="0">
                <a:ln>
                  <a:noFill/>
                </a:ln>
                <a:effectLst/>
              </a:rPr>
              <a:t>“Done” means code works in production, not just when shipped</a:t>
            </a:r>
          </a:p>
        </p:txBody>
      </p:sp>
      <p:sp>
        <p:nvSpPr>
          <p:cNvPr id="32" name="Rectangle 31">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952441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DC7DF-F922-672D-8A76-3832FA489D1F}"/>
              </a:ext>
            </a:extLst>
          </p:cNvPr>
          <p:cNvSpPr>
            <a:spLocks noGrp="1"/>
          </p:cNvSpPr>
          <p:nvPr>
            <p:ph type="title"/>
          </p:nvPr>
        </p:nvSpPr>
        <p:spPr>
          <a:xfrm>
            <a:off x="477078" y="516836"/>
            <a:ext cx="3100136" cy="1960234"/>
          </a:xfrm>
        </p:spPr>
        <p:txBody>
          <a:bodyPr>
            <a:normAutofit/>
          </a:bodyPr>
          <a:lstStyle/>
          <a:p>
            <a:r>
              <a:rPr lang="en-US" sz="4000">
                <a:solidFill>
                  <a:srgbClr val="906A5F"/>
                </a:solidFill>
              </a:rPr>
              <a:t>Best Practice #1 – Shared Responsibility</a:t>
            </a:r>
          </a:p>
        </p:txBody>
      </p:sp>
      <p:cxnSp>
        <p:nvCxnSpPr>
          <p:cNvPr id="18" name="Straight Connector 17">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785EFE-8E12-E635-2C7E-3CE87A6647E0}"/>
              </a:ext>
            </a:extLst>
          </p:cNvPr>
          <p:cNvSpPr>
            <a:spLocks noGrp="1"/>
          </p:cNvSpPr>
          <p:nvPr>
            <p:ph idx="1"/>
          </p:nvPr>
        </p:nvSpPr>
        <p:spPr>
          <a:xfrm>
            <a:off x="492370" y="2993906"/>
            <a:ext cx="3084844" cy="3311766"/>
          </a:xfrm>
        </p:spPr>
        <p:txBody>
          <a:bodyPr>
            <a:normAutofit/>
          </a:bodyPr>
          <a:lstStyle/>
          <a:p>
            <a:pPr>
              <a:buFont typeface="Arial" panose="020B0604020202020204" pitchFamily="34" charset="0"/>
              <a:buChar char="•"/>
            </a:pPr>
            <a:r>
              <a:rPr lang="en-US" sz="1600" dirty="0"/>
              <a:t>On-call duty is not only for Ops Teams</a:t>
            </a:r>
          </a:p>
          <a:p>
            <a:pPr>
              <a:buFont typeface="Arial" panose="020B0604020202020204" pitchFamily="34" charset="0"/>
              <a:buChar char="•"/>
            </a:pPr>
            <a:r>
              <a:rPr lang="en-US" sz="1600" dirty="0"/>
              <a:t>Everyone who writes or touches production code shares rotation</a:t>
            </a:r>
          </a:p>
          <a:p>
            <a:pPr>
              <a:buFont typeface="Arial" panose="020B0604020202020204" pitchFamily="34" charset="0"/>
              <a:buChar char="•"/>
            </a:pPr>
            <a:r>
              <a:rPr lang="en-US" sz="1600" dirty="0"/>
              <a:t>Promotes accountability across the value stream</a:t>
            </a:r>
          </a:p>
          <a:p>
            <a:pPr>
              <a:buFont typeface="Arial" panose="020B0604020202020204" pitchFamily="34" charset="0"/>
              <a:buChar char="•"/>
            </a:pPr>
            <a:r>
              <a:rPr lang="en-US" sz="1600" dirty="0"/>
              <a:t>Ensures Production issues are viable to the people who create them</a:t>
            </a:r>
          </a:p>
        </p:txBody>
      </p:sp>
      <p:pic>
        <p:nvPicPr>
          <p:cNvPr id="5" name="Picture 4" descr="Hands holding each other">
            <a:extLst>
              <a:ext uri="{FF2B5EF4-FFF2-40B4-BE49-F238E27FC236}">
                <a16:creationId xmlns:a16="http://schemas.microsoft.com/office/drawing/2014/main" id="{833748FD-D74F-829F-AF41-38D41E66804C}"/>
              </a:ext>
            </a:extLst>
          </p:cNvPr>
          <p:cNvPicPr>
            <a:picLocks noChangeAspect="1"/>
          </p:cNvPicPr>
          <p:nvPr/>
        </p:nvPicPr>
        <p:blipFill>
          <a:blip r:embed="rId2"/>
          <a:srcRect l="9801" r="11249" b="-1"/>
          <a:stretch>
            <a:fillRect/>
          </a:stretch>
        </p:blipFill>
        <p:spPr>
          <a:xfrm>
            <a:off x="4080728" y="10"/>
            <a:ext cx="8111272" cy="6857990"/>
          </a:xfrm>
          <a:prstGeom prst="rect">
            <a:avLst/>
          </a:prstGeom>
        </p:spPr>
      </p:pic>
    </p:spTree>
    <p:extLst>
      <p:ext uri="{BB962C8B-B14F-4D97-AF65-F5344CB8AC3E}">
        <p14:creationId xmlns:p14="http://schemas.microsoft.com/office/powerpoint/2010/main" val="4020392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C83DD-B64F-3BA2-4CF7-E1E965A8BEDE}"/>
              </a:ext>
            </a:extLst>
          </p:cNvPr>
          <p:cNvSpPr>
            <a:spLocks noGrp="1"/>
          </p:cNvSpPr>
          <p:nvPr>
            <p:ph type="title"/>
          </p:nvPr>
        </p:nvSpPr>
        <p:spPr>
          <a:xfrm>
            <a:off x="5172074" y="286603"/>
            <a:ext cx="5983605" cy="1450757"/>
          </a:xfrm>
        </p:spPr>
        <p:txBody>
          <a:bodyPr>
            <a:normAutofit/>
          </a:bodyPr>
          <a:lstStyle/>
          <a:p>
            <a:r>
              <a:rPr lang="en-US" sz="3900"/>
              <a:t>Best Practice #2 – </a:t>
            </a:r>
            <a:br>
              <a:rPr lang="en-US" sz="3900"/>
            </a:br>
            <a:r>
              <a:rPr lang="en-US" sz="3900"/>
              <a:t>“You Built It, You Maintain It”</a:t>
            </a:r>
          </a:p>
        </p:txBody>
      </p:sp>
      <p:pic>
        <p:nvPicPr>
          <p:cNvPr id="7" name="Picture 6" descr="Computer script on a screen">
            <a:extLst>
              <a:ext uri="{FF2B5EF4-FFF2-40B4-BE49-F238E27FC236}">
                <a16:creationId xmlns:a16="http://schemas.microsoft.com/office/drawing/2014/main" id="{8E43D585-4B63-CA41-A2DD-7771AE844520}"/>
              </a:ext>
            </a:extLst>
          </p:cNvPr>
          <p:cNvPicPr>
            <a:picLocks noChangeAspect="1"/>
          </p:cNvPicPr>
          <p:nvPr/>
        </p:nvPicPr>
        <p:blipFill>
          <a:blip r:embed="rId2"/>
          <a:srcRect l="5838" r="46399"/>
          <a:stretch>
            <a:fillRect/>
          </a:stretch>
        </p:blipFill>
        <p:spPr>
          <a:xfrm>
            <a:off x="20" y="10"/>
            <a:ext cx="4580077" cy="6400784"/>
          </a:xfrm>
          <a:prstGeom prst="rect">
            <a:avLst/>
          </a:prstGeom>
        </p:spPr>
      </p:pic>
      <p:cxnSp>
        <p:nvCxnSpPr>
          <p:cNvPr id="21"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5C80CB-8ABB-DD8C-6CE7-386AEF1E9FE9}"/>
              </a:ext>
            </a:extLst>
          </p:cNvPr>
          <p:cNvSpPr>
            <a:spLocks noGrp="1"/>
          </p:cNvSpPr>
          <p:nvPr>
            <p:ph idx="1"/>
          </p:nvPr>
        </p:nvSpPr>
        <p:spPr>
          <a:xfrm>
            <a:off x="5172074" y="2188634"/>
            <a:ext cx="5983606" cy="3760891"/>
          </a:xfrm>
        </p:spPr>
        <p:txBody>
          <a:bodyPr>
            <a:normAutofit/>
          </a:bodyPr>
          <a:lstStyle/>
          <a:p>
            <a:pPr marL="0" indent="0">
              <a:buNone/>
            </a:pPr>
            <a:r>
              <a:rPr lang="en-US" dirty="0"/>
              <a:t>When developers own their code in production, they stay connected to its real-world impact.</a:t>
            </a:r>
          </a:p>
          <a:p>
            <a:pPr>
              <a:buFont typeface="Arial" panose="020B0604020202020204" pitchFamily="34" charset="0"/>
              <a:buChar char="•"/>
            </a:pPr>
            <a:r>
              <a:rPr lang="en-US" dirty="0"/>
              <a:t>Developers remain responsible for fixes after release</a:t>
            </a:r>
          </a:p>
          <a:p>
            <a:pPr>
              <a:buFont typeface="Arial" panose="020B0604020202020204" pitchFamily="34" charset="0"/>
              <a:buChar char="•"/>
            </a:pPr>
            <a:r>
              <a:rPr lang="en-US" dirty="0"/>
              <a:t>Reduces the “throw it over the wall” mentality. No more passing the buck.</a:t>
            </a:r>
          </a:p>
          <a:p>
            <a:pPr>
              <a:buFont typeface="Arial" panose="020B0604020202020204" pitchFamily="34" charset="0"/>
              <a:buChar char="•"/>
            </a:pPr>
            <a:r>
              <a:rPr lang="en-US" dirty="0"/>
              <a:t>Builds stronger accountability and ownership</a:t>
            </a:r>
          </a:p>
          <a:p>
            <a:pPr>
              <a:buFont typeface="Arial" panose="020B0604020202020204" pitchFamily="34" charset="0"/>
              <a:buChar char="•"/>
            </a:pPr>
            <a:r>
              <a:rPr lang="en-US" dirty="0"/>
              <a:t>Encourages writing more reliable and maintainable code.</a:t>
            </a:r>
          </a:p>
        </p:txBody>
      </p:sp>
      <p:sp>
        <p:nvSpPr>
          <p:cNvPr id="23" name="Rectangle 2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71685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F294760-B7AD-0B78-B47E-074A74337C1E}"/>
              </a:ext>
            </a:extLst>
          </p:cNvPr>
          <p:cNvSpPr>
            <a:spLocks noGrp="1"/>
          </p:cNvSpPr>
          <p:nvPr>
            <p:ph type="title"/>
          </p:nvPr>
        </p:nvSpPr>
        <p:spPr>
          <a:xfrm>
            <a:off x="643467" y="516835"/>
            <a:ext cx="3448259" cy="1666501"/>
          </a:xfrm>
        </p:spPr>
        <p:txBody>
          <a:bodyPr>
            <a:normAutofit/>
          </a:bodyPr>
          <a:lstStyle/>
          <a:p>
            <a:r>
              <a:rPr lang="en-US" sz="3700">
                <a:solidFill>
                  <a:srgbClr val="FFFFFF"/>
                </a:solidFill>
              </a:rPr>
              <a:t>Best Practice #3 – Balance and Fairness</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B227AE-2D59-4DE5-B848-6ACEEB8BBE69}"/>
              </a:ext>
            </a:extLst>
          </p:cNvPr>
          <p:cNvSpPr>
            <a:spLocks noGrp="1"/>
          </p:cNvSpPr>
          <p:nvPr>
            <p:ph idx="1"/>
          </p:nvPr>
        </p:nvSpPr>
        <p:spPr>
          <a:xfrm>
            <a:off x="643467" y="2833034"/>
            <a:ext cx="3448259" cy="3342747"/>
          </a:xfrm>
        </p:spPr>
        <p:txBody>
          <a:bodyPr>
            <a:normAutofit/>
          </a:bodyPr>
          <a:lstStyle/>
          <a:p>
            <a:pPr marL="0" indent="0">
              <a:lnSpc>
                <a:spcPct val="100000"/>
              </a:lnSpc>
              <a:buNone/>
            </a:pPr>
            <a:r>
              <a:rPr lang="en-US" sz="1500" dirty="0">
                <a:solidFill>
                  <a:srgbClr val="FFFFFF"/>
                </a:solidFill>
              </a:rPr>
              <a:t>On-call rotations must be managed fairly to prevent burnout and confusion.</a:t>
            </a:r>
          </a:p>
          <a:p>
            <a:pPr>
              <a:lnSpc>
                <a:spcPct val="100000"/>
              </a:lnSpc>
              <a:buFont typeface="Arial" panose="020B0604020202020204" pitchFamily="34" charset="0"/>
              <a:buChar char="•"/>
            </a:pPr>
            <a:r>
              <a:rPr lang="en-US" sz="1500" dirty="0">
                <a:solidFill>
                  <a:srgbClr val="FFFFFF"/>
                </a:solidFill>
              </a:rPr>
              <a:t>Rotate schedules evenly across team members</a:t>
            </a:r>
          </a:p>
          <a:p>
            <a:pPr>
              <a:lnSpc>
                <a:spcPct val="100000"/>
              </a:lnSpc>
              <a:buFont typeface="Arial" panose="020B0604020202020204" pitchFamily="34" charset="0"/>
              <a:buChar char="•"/>
            </a:pPr>
            <a:r>
              <a:rPr lang="en-US" sz="1500" dirty="0">
                <a:solidFill>
                  <a:srgbClr val="FFFFFF"/>
                </a:solidFill>
              </a:rPr>
              <a:t>Provide clear escalation paths for incidents</a:t>
            </a:r>
          </a:p>
          <a:p>
            <a:pPr>
              <a:lnSpc>
                <a:spcPct val="100000"/>
              </a:lnSpc>
              <a:buFont typeface="Arial" panose="020B0604020202020204" pitchFamily="34" charset="0"/>
              <a:buChar char="•"/>
            </a:pPr>
            <a:r>
              <a:rPr lang="en-US" sz="1500" dirty="0">
                <a:solidFill>
                  <a:srgbClr val="FFFFFF"/>
                </a:solidFill>
              </a:rPr>
              <a:t>Ensure transparent hand-offs between shifts</a:t>
            </a:r>
          </a:p>
          <a:p>
            <a:pPr>
              <a:lnSpc>
                <a:spcPct val="100000"/>
              </a:lnSpc>
              <a:buFont typeface="Arial" panose="020B0604020202020204" pitchFamily="34" charset="0"/>
              <a:buChar char="•"/>
            </a:pPr>
            <a:r>
              <a:rPr lang="en-US" sz="1500" dirty="0">
                <a:solidFill>
                  <a:srgbClr val="FFFFFF"/>
                </a:solidFill>
              </a:rPr>
              <a:t>Document response steps to reduce stress during incidents</a:t>
            </a:r>
          </a:p>
          <a:p>
            <a:pPr>
              <a:lnSpc>
                <a:spcPct val="100000"/>
              </a:lnSpc>
            </a:pPr>
            <a:endParaRPr lang="en-US" sz="1500" dirty="0">
              <a:solidFill>
                <a:srgbClr val="FFFFFF"/>
              </a:solidFill>
            </a:endParaRPr>
          </a:p>
        </p:txBody>
      </p:sp>
      <p:pic>
        <p:nvPicPr>
          <p:cNvPr id="5" name="Picture 4" descr="Balls balancing">
            <a:extLst>
              <a:ext uri="{FF2B5EF4-FFF2-40B4-BE49-F238E27FC236}">
                <a16:creationId xmlns:a16="http://schemas.microsoft.com/office/drawing/2014/main" id="{E56F0936-BC3C-AA4F-7585-621A2637DD81}"/>
              </a:ext>
            </a:extLst>
          </p:cNvPr>
          <p:cNvPicPr>
            <a:picLocks noChangeAspect="1"/>
          </p:cNvPicPr>
          <p:nvPr/>
        </p:nvPicPr>
        <p:blipFill>
          <a:blip r:embed="rId2"/>
          <a:srcRect l="8163" r="19295" b="-1"/>
          <a:stretch>
            <a:fillRect/>
          </a:stretch>
        </p:blipFill>
        <p:spPr>
          <a:xfrm>
            <a:off x="4654296" y="10"/>
            <a:ext cx="7537703" cy="6857990"/>
          </a:xfrm>
          <a:prstGeom prst="rect">
            <a:avLst/>
          </a:prstGeom>
        </p:spPr>
      </p:pic>
    </p:spTree>
    <p:extLst>
      <p:ext uri="{BB962C8B-B14F-4D97-AF65-F5344CB8AC3E}">
        <p14:creationId xmlns:p14="http://schemas.microsoft.com/office/powerpoint/2010/main" val="9080669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19CB7-CA4B-4212-701F-3F20E7A3B5D7}"/>
              </a:ext>
            </a:extLst>
          </p:cNvPr>
          <p:cNvSpPr>
            <a:spLocks noGrp="1"/>
          </p:cNvSpPr>
          <p:nvPr>
            <p:ph type="title"/>
          </p:nvPr>
        </p:nvSpPr>
        <p:spPr>
          <a:xfrm>
            <a:off x="8614786" y="516836"/>
            <a:ext cx="3100136" cy="1960234"/>
          </a:xfrm>
        </p:spPr>
        <p:txBody>
          <a:bodyPr>
            <a:normAutofit/>
          </a:bodyPr>
          <a:lstStyle/>
          <a:p>
            <a:r>
              <a:rPr lang="en-US" sz="3700"/>
              <a:t>Best Practice #4 – Improve Feedback Loops</a:t>
            </a:r>
          </a:p>
        </p:txBody>
      </p:sp>
      <p:pic>
        <p:nvPicPr>
          <p:cNvPr id="5" name="Picture 4" descr="Businesswoman with laptop talking in meeting">
            <a:extLst>
              <a:ext uri="{FF2B5EF4-FFF2-40B4-BE49-F238E27FC236}">
                <a16:creationId xmlns:a16="http://schemas.microsoft.com/office/drawing/2014/main" id="{C5DCB5F4-5A3D-755B-A463-A11DB8105BE9}"/>
              </a:ext>
            </a:extLst>
          </p:cNvPr>
          <p:cNvPicPr>
            <a:picLocks noChangeAspect="1"/>
          </p:cNvPicPr>
          <p:nvPr/>
        </p:nvPicPr>
        <p:blipFill>
          <a:blip r:embed="rId2"/>
          <a:srcRect l="6582" r="14468" b="-1"/>
          <a:stretch>
            <a:fillRect/>
          </a:stretch>
        </p:blipFill>
        <p:spPr>
          <a:xfrm>
            <a:off x="-1" y="10"/>
            <a:ext cx="8111272" cy="6857990"/>
          </a:xfrm>
          <a:prstGeom prst="rect">
            <a:avLst/>
          </a:prstGeom>
        </p:spPr>
      </p:pic>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636D40-EBC9-AD71-B983-B783459A7802}"/>
              </a:ext>
            </a:extLst>
          </p:cNvPr>
          <p:cNvSpPr>
            <a:spLocks noGrp="1"/>
          </p:cNvSpPr>
          <p:nvPr>
            <p:ph idx="1"/>
          </p:nvPr>
        </p:nvSpPr>
        <p:spPr>
          <a:xfrm>
            <a:off x="8614786" y="2790855"/>
            <a:ext cx="3084844" cy="3311766"/>
          </a:xfrm>
        </p:spPr>
        <p:txBody>
          <a:bodyPr>
            <a:normAutofit/>
          </a:bodyPr>
          <a:lstStyle/>
          <a:p>
            <a:pPr marL="0" indent="0">
              <a:lnSpc>
                <a:spcPct val="100000"/>
              </a:lnSpc>
              <a:buNone/>
            </a:pPr>
            <a:r>
              <a:rPr lang="en-US" sz="1600"/>
              <a:t>On-call experiences should feed directly back into development work.</a:t>
            </a:r>
          </a:p>
          <a:p>
            <a:pPr>
              <a:lnSpc>
                <a:spcPct val="100000"/>
              </a:lnSpc>
              <a:buFont typeface="Arial" panose="020B0604020202020204" pitchFamily="34" charset="0"/>
              <a:buChar char="•"/>
            </a:pPr>
            <a:r>
              <a:rPr lang="en-US" sz="1600"/>
              <a:t>Use incident data to fix recurring problems at the source</a:t>
            </a:r>
          </a:p>
          <a:p>
            <a:pPr>
              <a:lnSpc>
                <a:spcPct val="100000"/>
              </a:lnSpc>
              <a:buFont typeface="Arial" panose="020B0604020202020204" pitchFamily="34" charset="0"/>
              <a:buChar char="•"/>
            </a:pPr>
            <a:r>
              <a:rPr lang="en-US" sz="1600"/>
              <a:t>Prevent patch-only solutions by prioritizing root causes</a:t>
            </a:r>
          </a:p>
          <a:p>
            <a:pPr>
              <a:lnSpc>
                <a:spcPct val="100000"/>
              </a:lnSpc>
              <a:buFont typeface="Arial" panose="020B0604020202020204" pitchFamily="34" charset="0"/>
              <a:buChar char="•"/>
            </a:pPr>
            <a:r>
              <a:rPr lang="en-US" sz="1600"/>
              <a:t>Strengthens continuous improvement culture</a:t>
            </a:r>
          </a:p>
          <a:p>
            <a:pPr>
              <a:lnSpc>
                <a:spcPct val="100000"/>
              </a:lnSpc>
              <a:buFont typeface="Arial" panose="020B0604020202020204" pitchFamily="34" charset="0"/>
              <a:buChar char="•"/>
            </a:pPr>
            <a:r>
              <a:rPr lang="en-US" sz="1600"/>
              <a:t>Brings teams closer to the customer experience</a:t>
            </a:r>
          </a:p>
        </p:txBody>
      </p:sp>
    </p:spTree>
    <p:extLst>
      <p:ext uri="{BB962C8B-B14F-4D97-AF65-F5344CB8AC3E}">
        <p14:creationId xmlns:p14="http://schemas.microsoft.com/office/powerpoint/2010/main" val="215309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eople working on a computer">
            <a:extLst>
              <a:ext uri="{FF2B5EF4-FFF2-40B4-BE49-F238E27FC236}">
                <a16:creationId xmlns:a16="http://schemas.microsoft.com/office/drawing/2014/main" id="{3B0780EC-FC31-FCFE-B28B-6F47F62227D4}"/>
              </a:ext>
            </a:extLst>
          </p:cNvPr>
          <p:cNvPicPr>
            <a:picLocks noChangeAspect="1"/>
          </p:cNvPicPr>
          <p:nvPr/>
        </p:nvPicPr>
        <p:blipFill>
          <a:blip r:embed="rId2">
            <a:alphaModFix amt="35000"/>
          </a:blip>
          <a:srcRect t="1664" b="14066"/>
          <a:stretch>
            <a:fillRect/>
          </a:stretch>
        </p:blipFill>
        <p:spPr>
          <a:xfrm>
            <a:off x="-2" y="10"/>
            <a:ext cx="12191980" cy="6857990"/>
          </a:xfrm>
          <a:prstGeom prst="rect">
            <a:avLst/>
          </a:prstGeom>
        </p:spPr>
      </p:pic>
      <p:sp>
        <p:nvSpPr>
          <p:cNvPr id="21" name="rectangle">
            <a:extLst>
              <a:ext uri="{FF2B5EF4-FFF2-40B4-BE49-F238E27FC236}">
                <a16:creationId xmlns:a16="http://schemas.microsoft.com/office/drawing/2014/main" id="{5A5CD42F-AE21-4AA7-BD72-1BB06E7DB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21734"/>
            <a:ext cx="10915923" cy="5596408"/>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BC8B20-A1CE-4017-A130-0CAD05750BDC}"/>
              </a:ext>
            </a:extLst>
          </p:cNvPr>
          <p:cNvSpPr>
            <a:spLocks noGrp="1"/>
          </p:cNvSpPr>
          <p:nvPr>
            <p:ph type="title"/>
          </p:nvPr>
        </p:nvSpPr>
        <p:spPr>
          <a:xfrm>
            <a:off x="1192696" y="665922"/>
            <a:ext cx="9800886" cy="1071438"/>
          </a:xfrm>
        </p:spPr>
        <p:txBody>
          <a:bodyPr>
            <a:normAutofit/>
          </a:bodyPr>
          <a:lstStyle/>
          <a:p>
            <a:r>
              <a:rPr lang="en-US" sz="4000" dirty="0">
                <a:solidFill>
                  <a:srgbClr val="FFFFFF"/>
                </a:solidFill>
              </a:rPr>
              <a:t>Lessons Learned and Conclusion</a:t>
            </a:r>
          </a:p>
        </p:txBody>
      </p:sp>
      <p:cxnSp>
        <p:nvCxnSpPr>
          <p:cNvPr id="23" name="Straight Connector">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89" y="1910746"/>
            <a:ext cx="96181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D679DA-86CD-A315-9575-B8ABA7FC6059}"/>
              </a:ext>
            </a:extLst>
          </p:cNvPr>
          <p:cNvSpPr>
            <a:spLocks noGrp="1"/>
          </p:cNvSpPr>
          <p:nvPr>
            <p:ph idx="1"/>
          </p:nvPr>
        </p:nvSpPr>
        <p:spPr>
          <a:xfrm>
            <a:off x="1308645" y="2108202"/>
            <a:ext cx="9607276" cy="3321622"/>
          </a:xfrm>
        </p:spPr>
        <p:txBody>
          <a:bodyPr>
            <a:normAutofit lnSpcReduction="10000"/>
          </a:bodyPr>
          <a:lstStyle/>
          <a:p>
            <a:r>
              <a:rPr lang="en-US" sz="2400" dirty="0">
                <a:solidFill>
                  <a:srgbClr val="FFFFFF"/>
                </a:solidFill>
              </a:rPr>
              <a:t>Pager rotation teaches that reliability is not just an Ops concern. When developers share on-call duty, they experience firsthand the impact of their code in production. This accountability leads to faster fixes, better design decisions, and a stronger focus on quality before release.</a:t>
            </a:r>
          </a:p>
          <a:p>
            <a:r>
              <a:rPr lang="en-US" sz="2400" dirty="0">
                <a:solidFill>
                  <a:srgbClr val="FFFFFF"/>
                </a:solidFill>
              </a:rPr>
              <a:t>Fair rotations, balanced schedules, and structured escalation paths also matter. They prevent burnout, keep the team engaged, and make incident response smoother. Overall, pager rotation builds trust, improves collaboration, and strengthens the culture of DevOps.</a:t>
            </a:r>
          </a:p>
          <a:p>
            <a:endParaRPr lang="en-US" dirty="0">
              <a:solidFill>
                <a:srgbClr val="FFFFFF"/>
              </a:solidFill>
            </a:endParaRPr>
          </a:p>
        </p:txBody>
      </p:sp>
      <p:sp>
        <p:nvSpPr>
          <p:cNvPr id="25" name="!!footer rectangle">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56349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2DDE-41B1-D2E7-37CA-5A536097F07F}"/>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B8E9F7CB-2F83-4A4B-35A0-0CAD7FCF4E43}"/>
              </a:ext>
            </a:extLst>
          </p:cNvPr>
          <p:cNvSpPr>
            <a:spLocks noGrp="1"/>
          </p:cNvSpPr>
          <p:nvPr>
            <p:ph idx="1"/>
          </p:nvPr>
        </p:nvSpPr>
        <p:spPr>
          <a:xfrm>
            <a:off x="1097280" y="2459384"/>
            <a:ext cx="10058400" cy="2974007"/>
          </a:xfrm>
        </p:spPr>
        <p:txBody>
          <a:bodyPr/>
          <a:lstStyle/>
          <a:p>
            <a:r>
              <a:rPr lang="en-US" dirty="0"/>
              <a:t>Sources: </a:t>
            </a:r>
          </a:p>
          <a:p>
            <a:pPr lvl="0" eaLnBrk="0" fontAlgn="base" hangingPunct="0">
              <a:lnSpc>
                <a:spcPct val="100000"/>
              </a:lnSpc>
              <a:spcBef>
                <a:spcPct val="0"/>
              </a:spcBef>
              <a:spcAft>
                <a:spcPct val="0"/>
              </a:spcAft>
              <a:buClrTx/>
              <a:buSzTx/>
              <a:buFont typeface="Wingdings" panose="05000000000000000000" pitchFamily="2" charset="2"/>
              <a:buChar char="§"/>
            </a:pPr>
            <a:r>
              <a:rPr lang="en-US" altLang="en-US" i="1" dirty="0">
                <a:solidFill>
                  <a:schemeClr val="tx1"/>
                </a:solidFill>
              </a:rPr>
              <a:t>The DevOps Handbook</a:t>
            </a:r>
            <a:r>
              <a:rPr lang="en-US" altLang="en-US" dirty="0">
                <a:solidFill>
                  <a:schemeClr val="tx1"/>
                </a:solidFill>
              </a:rPr>
              <a:t> (Kim, Humble, Debois, Willis, &amp; Forsgren, 2021)</a:t>
            </a:r>
          </a:p>
          <a:p>
            <a:pPr lvl="0" eaLnBrk="0" fontAlgn="base" hangingPunct="0">
              <a:lnSpc>
                <a:spcPct val="100000"/>
              </a:lnSpc>
              <a:spcBef>
                <a:spcPct val="0"/>
              </a:spcBef>
              <a:spcAft>
                <a:spcPct val="0"/>
              </a:spcAft>
              <a:buClrTx/>
              <a:buSzTx/>
              <a:buFont typeface="Wingdings" panose="05000000000000000000" pitchFamily="2" charset="2"/>
              <a:buChar char="§"/>
            </a:pPr>
            <a:endParaRPr lang="en-US" altLang="en-US" dirty="0">
              <a:solidFill>
                <a:schemeClr val="tx1"/>
              </a:solidFill>
            </a:endParaRPr>
          </a:p>
          <a:p>
            <a:pPr lvl="0" eaLnBrk="0" fontAlgn="base" hangingPunct="0">
              <a:lnSpc>
                <a:spcPct val="100000"/>
              </a:lnSpc>
              <a:spcBef>
                <a:spcPct val="0"/>
              </a:spcBef>
              <a:spcAft>
                <a:spcPct val="0"/>
              </a:spcAft>
              <a:buClrTx/>
              <a:buSzTx/>
              <a:buFont typeface="Wingdings" panose="05000000000000000000" pitchFamily="2" charset="2"/>
              <a:buChar char="§"/>
            </a:pPr>
            <a:r>
              <a:rPr lang="en-US" altLang="en-US" dirty="0">
                <a:solidFill>
                  <a:schemeClr val="tx1"/>
                </a:solidFill>
              </a:rPr>
              <a:t>Scribd. (2023). </a:t>
            </a:r>
            <a:r>
              <a:rPr lang="en-US" altLang="en-US" i="1" dirty="0">
                <a:solidFill>
                  <a:schemeClr val="tx1"/>
                </a:solidFill>
              </a:rPr>
              <a:t>Practices for pager rotation duties</a:t>
            </a:r>
            <a:r>
              <a:rPr lang="en-US" altLang="en-US" dirty="0">
                <a:solidFill>
                  <a:schemeClr val="tx1"/>
                </a:solidFill>
              </a:rPr>
              <a:t>. </a:t>
            </a:r>
            <a:r>
              <a:rPr lang="en-US" altLang="en-US" dirty="0">
                <a:solidFill>
                  <a:schemeClr val="tx1"/>
                </a:solidFill>
                <a:hlinkClick r:id="rId2"/>
              </a:rPr>
              <a:t>https://www.scribd.com/presentation/659921218/PRACTICES-FOR-PAGER-ROTATION-DUTIES</a:t>
            </a:r>
            <a:endParaRPr lang="en-US" altLang="en-US" dirty="0">
              <a:solidFill>
                <a:schemeClr val="tx1"/>
              </a:solidFill>
            </a:endParaRPr>
          </a:p>
          <a:p>
            <a:pPr lvl="0" eaLnBrk="0" fontAlgn="base" hangingPunct="0">
              <a:lnSpc>
                <a:spcPct val="100000"/>
              </a:lnSpc>
              <a:spcBef>
                <a:spcPct val="0"/>
              </a:spcBef>
              <a:spcAft>
                <a:spcPct val="0"/>
              </a:spcAft>
              <a:buClrTx/>
              <a:buSzTx/>
              <a:buFont typeface="Wingdings" panose="05000000000000000000" pitchFamily="2" charset="2"/>
              <a:buChar char="§"/>
            </a:pPr>
            <a:endParaRPr lang="en-US" altLang="en-US" dirty="0">
              <a:solidFill>
                <a:schemeClr val="tx1"/>
              </a:solidFill>
            </a:endParaRPr>
          </a:p>
          <a:p>
            <a:pPr lvl="0" eaLnBrk="0" fontAlgn="base" hangingPunct="0">
              <a:lnSpc>
                <a:spcPct val="100000"/>
              </a:lnSpc>
              <a:spcBef>
                <a:spcPct val="0"/>
              </a:spcBef>
              <a:spcAft>
                <a:spcPct val="0"/>
              </a:spcAft>
              <a:buClrTx/>
              <a:buSzTx/>
              <a:buFont typeface="Wingdings" panose="05000000000000000000" pitchFamily="2" charset="2"/>
              <a:buChar char="§"/>
            </a:pPr>
            <a:r>
              <a:rPr lang="en-US" altLang="en-US" dirty="0">
                <a:solidFill>
                  <a:schemeClr val="tx1"/>
                </a:solidFill>
              </a:rPr>
              <a:t>Atlassian. (n.d.). </a:t>
            </a:r>
            <a:r>
              <a:rPr lang="en-US" altLang="en-US" i="1" dirty="0">
                <a:solidFill>
                  <a:schemeClr val="tx1"/>
                </a:solidFill>
              </a:rPr>
              <a:t>Improving on-call: Best practices</a:t>
            </a:r>
            <a:r>
              <a:rPr lang="en-US" altLang="en-US" dirty="0">
                <a:solidFill>
                  <a:schemeClr val="tx1"/>
                </a:solidFill>
              </a:rPr>
              <a:t>. </a:t>
            </a:r>
            <a:r>
              <a:rPr lang="en-US" altLang="en-US" dirty="0">
                <a:solidFill>
                  <a:schemeClr val="tx1"/>
                </a:solidFill>
                <a:hlinkClick r:id="rId3"/>
              </a:rPr>
              <a:t>https://www.atlassian.com/incident-management/on-call/improving-on-call#you-built-it-you-maintain-it</a:t>
            </a:r>
            <a:endParaRPr lang="en-US" altLang="en-US" dirty="0">
              <a:solidFill>
                <a:schemeClr val="tx1"/>
              </a:solidFill>
            </a:endParaRPr>
          </a:p>
          <a:p>
            <a:endParaRPr lang="en-US" dirty="0"/>
          </a:p>
        </p:txBody>
      </p:sp>
    </p:spTree>
    <p:extLst>
      <p:ext uri="{BB962C8B-B14F-4D97-AF65-F5344CB8AC3E}">
        <p14:creationId xmlns:p14="http://schemas.microsoft.com/office/powerpoint/2010/main" val="87067048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Color swatch</Template>
  <TotalTime>51</TotalTime>
  <Words>518</Words>
  <Application>Microsoft Office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Georgia Pro Cond Light</vt:lpstr>
      <vt:lpstr>Speak Pro</vt:lpstr>
      <vt:lpstr>Wingdings</vt:lpstr>
      <vt:lpstr>RetrospectVTI</vt:lpstr>
      <vt:lpstr>Pager Rotation Duties in DevOps</vt:lpstr>
      <vt:lpstr>Introduction and Agenda</vt:lpstr>
      <vt:lpstr>Textbook Perspective</vt:lpstr>
      <vt:lpstr>Best Practice #1 – Shared Responsibility</vt:lpstr>
      <vt:lpstr>Best Practice #2 –  “You Built It, You Maintain It”</vt:lpstr>
      <vt:lpstr>Best Practice #3 – Balance and Fairness</vt:lpstr>
      <vt:lpstr>Best Practice #4 – Improve Feedback Loops</vt:lpstr>
      <vt:lpstr>Lessons Learned and Conclusion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Stiles</dc:creator>
  <cp:lastModifiedBy>Andrew Stiles</cp:lastModifiedBy>
  <cp:revision>2</cp:revision>
  <dcterms:created xsi:type="dcterms:W3CDTF">2025-09-22T06:18:23Z</dcterms:created>
  <dcterms:modified xsi:type="dcterms:W3CDTF">2025-09-22T07:09:57Z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